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3" r:id="rId8"/>
    <p:sldId id="262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1B5C1CF-76A2-4F5D-9FBE-94A8CABE4110}" type="datetimeFigureOut">
              <a:rPr lang="sl-SI" smtClean="0"/>
              <a:t>17. 11. 2022</a:t>
            </a:fld>
            <a:endParaRPr lang="sl-S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B56A317-3EFB-489A-AB86-754124E098E3}" type="slidenum">
              <a:rPr lang="sl-SI" smtClean="0"/>
              <a:t>‹#›</a:t>
            </a:fld>
            <a:endParaRPr lang="sl-S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C1CF-76A2-4F5D-9FBE-94A8CABE4110}" type="datetimeFigureOut">
              <a:rPr lang="sl-SI" smtClean="0"/>
              <a:t>17. 11. 2022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A317-3EFB-489A-AB86-754124E098E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C1CF-76A2-4F5D-9FBE-94A8CABE4110}" type="datetimeFigureOut">
              <a:rPr lang="sl-SI" smtClean="0"/>
              <a:t>17. 11. 2022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A317-3EFB-489A-AB86-754124E098E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C1CF-76A2-4F5D-9FBE-94A8CABE4110}" type="datetimeFigureOut">
              <a:rPr lang="sl-SI" smtClean="0"/>
              <a:t>17. 11. 2022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A317-3EFB-489A-AB86-754124E098E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C1CF-76A2-4F5D-9FBE-94A8CABE4110}" type="datetimeFigureOut">
              <a:rPr lang="sl-SI" smtClean="0"/>
              <a:t>17. 11. 2022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A317-3EFB-489A-AB86-754124E098E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C1CF-76A2-4F5D-9FBE-94A8CABE4110}" type="datetimeFigureOut">
              <a:rPr lang="sl-SI" smtClean="0"/>
              <a:t>17. 11. 2022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A317-3EFB-489A-AB86-754124E098E3}" type="slidenum">
              <a:rPr lang="sl-SI" smtClean="0"/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C1CF-76A2-4F5D-9FBE-94A8CABE4110}" type="datetimeFigureOut">
              <a:rPr lang="sl-SI" smtClean="0"/>
              <a:t>17. 11. 2022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A317-3EFB-489A-AB86-754124E098E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C1CF-76A2-4F5D-9FBE-94A8CABE4110}" type="datetimeFigureOut">
              <a:rPr lang="sl-SI" smtClean="0"/>
              <a:t>17. 11. 2022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A317-3EFB-489A-AB86-754124E098E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C1CF-76A2-4F5D-9FBE-94A8CABE4110}" type="datetimeFigureOut">
              <a:rPr lang="sl-SI" smtClean="0"/>
              <a:t>17. 11. 2022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A317-3EFB-489A-AB86-754124E098E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C1CF-76A2-4F5D-9FBE-94A8CABE4110}" type="datetimeFigureOut">
              <a:rPr lang="sl-SI" smtClean="0"/>
              <a:t>17. 11. 2022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A317-3EFB-489A-AB86-754124E098E3}" type="slidenum">
              <a:rPr lang="sl-SI" smtClean="0"/>
              <a:t>‹#›</a:t>
            </a:fld>
            <a:endParaRPr lang="sl-S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C1CF-76A2-4F5D-9FBE-94A8CABE4110}" type="datetimeFigureOut">
              <a:rPr lang="sl-SI" smtClean="0"/>
              <a:t>17. 11. 2022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A317-3EFB-489A-AB86-754124E098E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1B5C1CF-76A2-4F5D-9FBE-94A8CABE4110}" type="datetimeFigureOut">
              <a:rPr lang="sl-SI" smtClean="0"/>
              <a:t>17. 11. 2022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B56A317-3EFB-489A-AB86-754124E098E3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0" y="2996952"/>
            <a:ext cx="3600400" cy="16561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l-SI" altLang="sl-SI" sz="2000" b="1" dirty="0" smtClean="0">
                <a:solidFill>
                  <a:schemeClr val="tx1"/>
                </a:solidFill>
                <a:latin typeface="Times New Roman CE"/>
              </a:rPr>
              <a:t/>
            </a:r>
            <a:br>
              <a:rPr lang="sl-SI" altLang="sl-SI" sz="2000" b="1" dirty="0" smtClean="0">
                <a:solidFill>
                  <a:schemeClr val="tx1"/>
                </a:solidFill>
                <a:latin typeface="Times New Roman CE"/>
              </a:rPr>
            </a:br>
            <a:r>
              <a:rPr lang="sl-SI" altLang="sl-SI" sz="6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altLang="sl-SI" sz="6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altLang="sl-SI" sz="67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ROKOVNIK </a:t>
            </a:r>
          </a:p>
          <a:p>
            <a:endParaRPr lang="sl-SI" altLang="sl-SI" sz="67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altLang="sl-SI" sz="67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IZVEDBO VPISA </a:t>
            </a:r>
            <a:br>
              <a:rPr lang="sl-SI" altLang="sl-SI" sz="67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altLang="sl-SI" sz="67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altLang="sl-SI" sz="67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altLang="sl-SI" sz="67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SREDNJE ŠOLE </a:t>
            </a:r>
            <a:br>
              <a:rPr lang="sl-SI" altLang="sl-SI" sz="67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altLang="sl-SI" sz="6700" b="1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altLang="sl-SI" sz="67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ŠOLSKO LETO 2023/24</a:t>
            </a:r>
          </a:p>
          <a:p>
            <a:endParaRPr lang="sl-SI" altLang="sl-SI" sz="6700" b="1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altLang="sl-SI" sz="67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altLang="sl-SI" sz="67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Zlatka Janžek, prof. ped.</a:t>
            </a:r>
            <a:endParaRPr lang="sl-SI" altLang="sl-SI" sz="67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21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8280920" cy="720080"/>
          </a:xfrm>
        </p:spPr>
        <p:txBody>
          <a:bodyPr>
            <a:normAutofit fontScale="90000"/>
          </a:bodyPr>
          <a:lstStyle/>
          <a:p>
            <a:r>
              <a:rPr kumimoji="0" lang="sl-SI" altLang="sl-SI" sz="2000" b="1" dirty="0">
                <a:solidFill>
                  <a:schemeClr val="tx1"/>
                </a:solidFill>
                <a:latin typeface="Times New Roman CE"/>
              </a:rPr>
              <a:t/>
            </a:r>
            <a:br>
              <a:rPr kumimoji="0" lang="sl-SI" altLang="sl-SI" sz="2000" b="1" dirty="0">
                <a:solidFill>
                  <a:schemeClr val="tx1"/>
                </a:solidFill>
                <a:latin typeface="Times New Roman CE"/>
              </a:rPr>
            </a:br>
            <a:r>
              <a:rPr kumimoji="0" lang="sl-SI" altLang="sl-SI" sz="2000" b="1" dirty="0">
                <a:solidFill>
                  <a:schemeClr val="tx1"/>
                </a:solidFill>
                <a:latin typeface="Times New Roman CE"/>
              </a:rPr>
              <a:t/>
            </a:r>
            <a:br>
              <a:rPr kumimoji="0" lang="sl-SI" altLang="sl-SI" sz="2000" b="1" dirty="0">
                <a:solidFill>
                  <a:schemeClr val="tx1"/>
                </a:solidFill>
                <a:latin typeface="Times New Roman CE"/>
              </a:rPr>
            </a:br>
            <a:r>
              <a:rPr kumimoji="0" lang="sl-SI" altLang="sl-SI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ROKOVNIK ZA </a:t>
            </a:r>
            <a:r>
              <a:rPr kumimoji="0" lang="sl-SI" altLang="sl-SI" sz="2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IZVEDBO VPISA V SREDNJE ŠOLE </a:t>
            </a:r>
            <a:r>
              <a:rPr kumimoji="0" lang="sl-SI" altLang="sl-SI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sl-SI" altLang="sl-SI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sl-SI" altLang="sl-SI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kumimoji="0" lang="sl-SI" altLang="sl-SI" sz="2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ŠOLSKO LETO </a:t>
            </a:r>
            <a:r>
              <a:rPr kumimoji="0" lang="sl-SI" altLang="sl-SI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2023/24</a:t>
            </a:r>
            <a:endParaRPr kumimoji="0" lang="sl-SI" altLang="sl-SI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11188" y="1412875"/>
            <a:ext cx="8150225" cy="452431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sl-SI" altLang="sl-SI" sz="2400" b="1" dirty="0" smtClean="0">
                <a:solidFill>
                  <a:schemeClr val="accent3"/>
                </a:solidFill>
                <a:latin typeface="Times New Roman CE"/>
              </a:rPr>
              <a:t>Individualni razgovori z učenci                                </a:t>
            </a:r>
            <a:r>
              <a:rPr lang="sl-SI" altLang="sl-SI" sz="2400" b="1" dirty="0" smtClean="0">
                <a:solidFill>
                  <a:schemeClr val="accent3">
                    <a:lumMod val="75000"/>
                  </a:schemeClr>
                </a:solidFill>
                <a:latin typeface="Times New Roman CE"/>
              </a:rPr>
              <a:t>oktober</a:t>
            </a:r>
          </a:p>
          <a:p>
            <a:pPr algn="just"/>
            <a:endParaRPr lang="sl-SI" altLang="sl-SI" sz="2400" b="1" dirty="0" smtClean="0">
              <a:solidFill>
                <a:schemeClr val="accent3"/>
              </a:solidFill>
              <a:latin typeface="Times New Roman CE"/>
            </a:endParaRPr>
          </a:p>
          <a:p>
            <a:pPr algn="just"/>
            <a:r>
              <a:rPr lang="sl-SI" altLang="sl-SI" sz="2400" b="1" dirty="0" smtClean="0">
                <a:solidFill>
                  <a:schemeClr val="accent3"/>
                </a:solidFill>
                <a:latin typeface="Times New Roman CE"/>
              </a:rPr>
              <a:t>Izpolnjevanje  e AIP</a:t>
            </a:r>
            <a:r>
              <a:rPr lang="sl-SI" altLang="sl-SI" sz="2400" b="1" dirty="0" smtClean="0">
                <a:latin typeface="Times New Roman CE"/>
              </a:rPr>
              <a:t>              </a:t>
            </a:r>
            <a:r>
              <a:rPr lang="sl-SI" altLang="sl-SI" sz="2000" b="1" dirty="0" smtClean="0">
                <a:solidFill>
                  <a:schemeClr val="accent1">
                    <a:lumMod val="50000"/>
                  </a:schemeClr>
                </a:solidFill>
                <a:latin typeface="Times New Roman CE"/>
              </a:rPr>
              <a:t>učenci, mnenje zdravnik</a:t>
            </a:r>
            <a:r>
              <a:rPr lang="sl-SI" altLang="sl-SI" sz="2400" b="1" dirty="0">
                <a:latin typeface="Times New Roman CE"/>
              </a:rPr>
              <a:t>	</a:t>
            </a:r>
            <a:r>
              <a:rPr lang="sl-SI" altLang="sl-SI" sz="2400" b="1" dirty="0" smtClean="0">
                <a:latin typeface="Times New Roman CE"/>
              </a:rPr>
              <a:t> </a:t>
            </a:r>
            <a:r>
              <a:rPr lang="sl-SI" altLang="sl-SI" sz="2400" b="1" dirty="0" smtClean="0">
                <a:solidFill>
                  <a:schemeClr val="accent3">
                    <a:lumMod val="75000"/>
                  </a:schemeClr>
                </a:solidFill>
                <a:latin typeface="Times New Roman CE"/>
              </a:rPr>
              <a:t>november</a:t>
            </a:r>
            <a:r>
              <a:rPr lang="sl-SI" altLang="sl-SI" sz="2400" b="1" dirty="0">
                <a:latin typeface="Times New Roman CE"/>
              </a:rPr>
              <a:t>			</a:t>
            </a:r>
            <a:endParaRPr lang="sl-SI" altLang="sl-SI" sz="2000" b="1" dirty="0">
              <a:solidFill>
                <a:schemeClr val="accent1">
                  <a:lumMod val="50000"/>
                </a:schemeClr>
              </a:solidFill>
              <a:latin typeface="Times New Roman CE"/>
            </a:endParaRPr>
          </a:p>
          <a:p>
            <a:pPr algn="just"/>
            <a:r>
              <a:rPr lang="sl-SI" altLang="sl-SI" sz="2400" b="1" dirty="0" smtClean="0">
                <a:latin typeface="Times New Roman CE"/>
              </a:rPr>
              <a:t>                                         </a:t>
            </a:r>
            <a:endParaRPr lang="sl-SI" altLang="sl-SI" sz="2400" b="1" dirty="0">
              <a:latin typeface="Times New Roman CE"/>
            </a:endParaRPr>
          </a:p>
          <a:p>
            <a:pPr algn="just"/>
            <a:r>
              <a:rPr lang="sl-SI" altLang="sl-SI" sz="2400" b="1" dirty="0" smtClean="0">
                <a:solidFill>
                  <a:schemeClr val="accent3"/>
                </a:solidFill>
                <a:latin typeface="Times New Roman CE"/>
              </a:rPr>
              <a:t>Posredovanje podatkov o učencih MŠ</a:t>
            </a:r>
            <a:r>
              <a:rPr lang="sl-SI" altLang="sl-SI" sz="2400" b="1" dirty="0" smtClean="0">
                <a:latin typeface="Times New Roman CE"/>
              </a:rPr>
              <a:t>	            </a:t>
            </a:r>
            <a:r>
              <a:rPr lang="sl-SI" altLang="sl-SI" sz="2400" b="1" dirty="0" smtClean="0">
                <a:solidFill>
                  <a:schemeClr val="accent3">
                    <a:lumMod val="75000"/>
                  </a:schemeClr>
                </a:solidFill>
                <a:latin typeface="Times New Roman CE"/>
              </a:rPr>
              <a:t>november</a:t>
            </a:r>
          </a:p>
          <a:p>
            <a:pPr algn="just"/>
            <a:endParaRPr lang="sl-SI" altLang="sl-SI" sz="2400" b="1" dirty="0">
              <a:latin typeface="Times New Roman CE"/>
            </a:endParaRPr>
          </a:p>
          <a:p>
            <a:pPr algn="just"/>
            <a:r>
              <a:rPr lang="sl-SI" altLang="sl-SI" sz="2400" b="1" dirty="0" smtClean="0">
                <a:solidFill>
                  <a:schemeClr val="accent3"/>
                </a:solidFill>
                <a:latin typeface="Times New Roman CE"/>
              </a:rPr>
              <a:t>Individualni razgovori                  </a:t>
            </a:r>
            <a:r>
              <a:rPr lang="sl-SI" altLang="sl-SI" sz="2400" b="1" dirty="0" smtClean="0">
                <a:latin typeface="Times New Roman CE"/>
              </a:rPr>
              <a:t>              </a:t>
            </a:r>
            <a:r>
              <a:rPr lang="sl-SI" altLang="sl-SI" sz="2400" b="1" dirty="0" smtClean="0">
                <a:solidFill>
                  <a:schemeClr val="accent3">
                    <a:lumMod val="75000"/>
                  </a:schemeClr>
                </a:solidFill>
                <a:latin typeface="Times New Roman CE"/>
              </a:rPr>
              <a:t>december,</a:t>
            </a:r>
            <a:r>
              <a:rPr lang="sl-SI" altLang="sl-SI" sz="2400" b="1" dirty="0" smtClean="0">
                <a:solidFill>
                  <a:schemeClr val="accent6"/>
                </a:solidFill>
                <a:latin typeface="Times New Roman CE"/>
              </a:rPr>
              <a:t> </a:t>
            </a:r>
            <a:r>
              <a:rPr lang="sl-SI" altLang="sl-SI" sz="2400" b="1" dirty="0" smtClean="0">
                <a:solidFill>
                  <a:schemeClr val="accent3">
                    <a:lumMod val="75000"/>
                  </a:schemeClr>
                </a:solidFill>
                <a:latin typeface="Times New Roman CE"/>
              </a:rPr>
              <a:t>januar</a:t>
            </a:r>
            <a:r>
              <a:rPr lang="sl-SI" altLang="sl-SI" sz="2400" b="1" dirty="0" smtClean="0">
                <a:latin typeface="Times New Roman CE"/>
              </a:rPr>
              <a:t>						        		</a:t>
            </a:r>
          </a:p>
          <a:p>
            <a:pPr algn="just"/>
            <a:r>
              <a:rPr lang="sl-SI" altLang="sl-SI" sz="2400" b="1" dirty="0">
                <a:latin typeface="Times New Roman CE"/>
              </a:rPr>
              <a:t>			</a:t>
            </a:r>
          </a:p>
          <a:p>
            <a:r>
              <a:rPr lang="sl-SI" altLang="sl-SI" sz="2400" b="1" dirty="0">
                <a:solidFill>
                  <a:schemeClr val="accent3"/>
                </a:solidFill>
                <a:latin typeface="Times New Roman CE"/>
              </a:rPr>
              <a:t>Objava  razpisa </a:t>
            </a:r>
            <a:r>
              <a:rPr lang="sl-SI" altLang="sl-SI" sz="2400" b="1" dirty="0">
                <a:latin typeface="Times New Roman CE"/>
              </a:rPr>
              <a:t>	                   		   </a:t>
            </a:r>
            <a:r>
              <a:rPr lang="sl-SI" altLang="sl-SI" sz="2400" b="1" dirty="0">
                <a:solidFill>
                  <a:schemeClr val="accent3">
                    <a:lumMod val="75000"/>
                  </a:schemeClr>
                </a:solidFill>
                <a:latin typeface="Times New Roman CE"/>
              </a:rPr>
              <a:t>d</a:t>
            </a:r>
            <a:r>
              <a:rPr lang="sl-SI" altLang="sl-SI" sz="2400" b="1" dirty="0" smtClean="0">
                <a:solidFill>
                  <a:schemeClr val="accent3">
                    <a:lumMod val="75000"/>
                  </a:schemeClr>
                </a:solidFill>
                <a:latin typeface="Times New Roman CE"/>
              </a:rPr>
              <a:t>o 20. januarja</a:t>
            </a:r>
            <a:r>
              <a:rPr lang="sl-SI" altLang="sl-SI" sz="2400" b="1" dirty="0">
                <a:latin typeface="Times New Roman CE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791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11560" y="1556792"/>
            <a:ext cx="8153400" cy="4344144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l-SI" altLang="sl-SI" sz="2400" b="1" dirty="0" smtClean="0">
                <a:solidFill>
                  <a:schemeClr val="accent3"/>
                </a:solidFill>
                <a:latin typeface="Times New Roman CE"/>
              </a:rPr>
              <a:t>Informativna dneva</a:t>
            </a:r>
            <a:r>
              <a:rPr lang="sl-SI" altLang="sl-SI" sz="2400" b="1" dirty="0" smtClean="0">
                <a:solidFill>
                  <a:schemeClr val="accent6">
                    <a:lumMod val="75000"/>
                  </a:schemeClr>
                </a:solidFill>
                <a:latin typeface="Times New Roman CE"/>
              </a:rPr>
              <a:t>	</a:t>
            </a:r>
            <a:br>
              <a:rPr lang="sl-SI" altLang="sl-SI" sz="2400" b="1" dirty="0" smtClean="0">
                <a:solidFill>
                  <a:schemeClr val="accent6">
                    <a:lumMod val="75000"/>
                  </a:schemeClr>
                </a:solidFill>
                <a:latin typeface="Times New Roman CE"/>
              </a:rPr>
            </a:br>
            <a:r>
              <a:rPr lang="sl-SI" altLang="sl-SI" sz="2400" b="1" dirty="0" smtClean="0">
                <a:solidFill>
                  <a:schemeClr val="tx1"/>
                </a:solidFill>
                <a:latin typeface="Times New Roman CE"/>
              </a:rPr>
              <a:t>			</a:t>
            </a:r>
            <a:br>
              <a:rPr lang="sl-SI" altLang="sl-SI" sz="2400" b="1" dirty="0" smtClean="0">
                <a:solidFill>
                  <a:schemeClr val="tx1"/>
                </a:solidFill>
                <a:latin typeface="Times New Roman CE"/>
              </a:rPr>
            </a:br>
            <a:r>
              <a:rPr lang="sl-SI" altLang="sl-SI" sz="2400" b="1" dirty="0" smtClean="0">
                <a:solidFill>
                  <a:schemeClr val="tx1"/>
                </a:solidFill>
                <a:latin typeface="Times New Roman CE"/>
              </a:rPr>
              <a:t>- srednje šole, dijaški domovi                                       </a:t>
            </a:r>
            <a:r>
              <a:rPr lang="sl-SI" altLang="sl-SI" sz="2400" b="1" dirty="0" smtClean="0">
                <a:solidFill>
                  <a:srgbClr val="C00000"/>
                </a:solidFill>
                <a:latin typeface="Times New Roman CE"/>
              </a:rPr>
              <a:t>17. 2. in 18.  2. </a:t>
            </a:r>
            <a:r>
              <a:rPr lang="sl-SI" altLang="sl-SI" sz="2400" b="1" dirty="0" smtClean="0">
                <a:solidFill>
                  <a:schemeClr val="tx1"/>
                </a:solidFill>
                <a:latin typeface="Times New Roman CE"/>
              </a:rPr>
              <a:t/>
            </a:r>
            <a:br>
              <a:rPr lang="sl-SI" altLang="sl-SI" sz="2400" b="1" dirty="0" smtClean="0">
                <a:solidFill>
                  <a:schemeClr val="tx1"/>
                </a:solidFill>
                <a:latin typeface="Times New Roman CE"/>
              </a:rPr>
            </a:br>
            <a:r>
              <a:rPr lang="sl-SI" altLang="sl-SI" sz="2400" b="1" dirty="0" smtClean="0">
                <a:solidFill>
                  <a:schemeClr val="tx1"/>
                </a:solidFill>
                <a:latin typeface="Times New Roman CE"/>
              </a:rPr>
              <a:t/>
            </a:r>
            <a:br>
              <a:rPr lang="sl-SI" altLang="sl-SI" sz="2400" b="1" dirty="0" smtClean="0">
                <a:solidFill>
                  <a:schemeClr val="tx1"/>
                </a:solidFill>
                <a:latin typeface="Times New Roman CE"/>
              </a:rPr>
            </a:br>
            <a:r>
              <a:rPr lang="sl-SI" altLang="sl-SI" sz="2400" b="1" dirty="0" smtClean="0">
                <a:solidFill>
                  <a:schemeClr val="accent3"/>
                </a:solidFill>
                <a:latin typeface="Times New Roman CE"/>
              </a:rPr>
              <a:t>Prijava za opravljanje preizkusov</a:t>
            </a:r>
            <a:r>
              <a:rPr lang="sl-SI" altLang="sl-SI" sz="2400" b="1" dirty="0" smtClean="0">
                <a:solidFill>
                  <a:schemeClr val="tx1"/>
                </a:solidFill>
                <a:latin typeface="Times New Roman CE"/>
              </a:rPr>
              <a:t/>
            </a:r>
            <a:br>
              <a:rPr lang="sl-SI" altLang="sl-SI" sz="2400" b="1" dirty="0" smtClean="0">
                <a:solidFill>
                  <a:schemeClr val="tx1"/>
                </a:solidFill>
                <a:latin typeface="Times New Roman CE"/>
              </a:rPr>
            </a:br>
            <a:r>
              <a:rPr lang="sl-SI" altLang="sl-SI" sz="2400" b="1" dirty="0">
                <a:solidFill>
                  <a:schemeClr val="tx1"/>
                </a:solidFill>
                <a:latin typeface="Times New Roman CE"/>
              </a:rPr>
              <a:t>posebnih sposobnosti, znanja in spretnosti učencev </a:t>
            </a:r>
            <a:r>
              <a:rPr lang="sl-SI" altLang="sl-SI" sz="2400" b="1" dirty="0" smtClean="0">
                <a:solidFill>
                  <a:schemeClr val="tx1"/>
                </a:solidFill>
                <a:latin typeface="Times New Roman CE"/>
              </a:rPr>
              <a:t>    </a:t>
            </a:r>
            <a:r>
              <a:rPr lang="sl-SI" altLang="sl-SI" sz="2400" b="1" dirty="0" smtClean="0">
                <a:solidFill>
                  <a:srgbClr val="C00000"/>
                </a:solidFill>
                <a:latin typeface="Times New Roman CE"/>
              </a:rPr>
              <a:t>do 2. 3.</a:t>
            </a:r>
            <a:br>
              <a:rPr lang="sl-SI" altLang="sl-SI" sz="2400" b="1" dirty="0" smtClean="0">
                <a:solidFill>
                  <a:srgbClr val="C00000"/>
                </a:solidFill>
                <a:latin typeface="Times New Roman CE"/>
              </a:rPr>
            </a:br>
            <a:r>
              <a:rPr lang="sl-SI" altLang="sl-SI" sz="2400" b="1" dirty="0">
                <a:solidFill>
                  <a:schemeClr val="accent3"/>
                </a:solidFill>
                <a:latin typeface="Times New Roman CE"/>
              </a:rPr>
              <a:t>Opravljanje preizkusov …         </a:t>
            </a:r>
            <a:r>
              <a:rPr lang="sl-SI" altLang="sl-SI" sz="2400" b="1" dirty="0" smtClean="0">
                <a:solidFill>
                  <a:schemeClr val="accent3"/>
                </a:solidFill>
                <a:latin typeface="Times New Roman CE"/>
              </a:rPr>
              <a:t>                               </a:t>
            </a:r>
            <a:r>
              <a:rPr lang="sl-SI" altLang="sl-SI" sz="2400" b="1" dirty="0" smtClean="0">
                <a:solidFill>
                  <a:srgbClr val="C00000"/>
                </a:solidFill>
                <a:latin typeface="Times New Roman CE"/>
              </a:rPr>
              <a:t>med 10. in 20. 3.</a:t>
            </a:r>
          </a:p>
          <a:p>
            <a:endParaRPr lang="sl-SI" altLang="sl-SI" sz="2400" b="1" dirty="0" smtClean="0">
              <a:solidFill>
                <a:schemeClr val="tx1"/>
              </a:solidFill>
              <a:latin typeface="Times New Roman CE"/>
            </a:endParaRPr>
          </a:p>
          <a:p>
            <a:r>
              <a:rPr lang="sl-SI" altLang="sl-SI" sz="2400" b="1" dirty="0" smtClean="0">
                <a:solidFill>
                  <a:srgbClr val="C00000"/>
                </a:solidFill>
                <a:latin typeface="Times New Roman CE"/>
              </a:rPr>
              <a:t>PRIJAVLJANJE  za VPIS v SŠ                                 do 3. 4.</a:t>
            </a:r>
            <a:br>
              <a:rPr lang="sl-SI" altLang="sl-SI" sz="2400" b="1" dirty="0" smtClean="0">
                <a:solidFill>
                  <a:srgbClr val="C00000"/>
                </a:solidFill>
                <a:latin typeface="Times New Roman CE"/>
              </a:rPr>
            </a:br>
            <a:r>
              <a:rPr lang="sl-SI" altLang="sl-SI" sz="2400" b="1" dirty="0" smtClean="0">
                <a:solidFill>
                  <a:schemeClr val="tx1"/>
                </a:solidFill>
                <a:latin typeface="Times New Roman CE"/>
              </a:rPr>
              <a:t/>
            </a:r>
            <a:br>
              <a:rPr lang="sl-SI" altLang="sl-SI" sz="2400" b="1" dirty="0" smtClean="0">
                <a:solidFill>
                  <a:schemeClr val="tx1"/>
                </a:solidFill>
                <a:latin typeface="Times New Roman CE"/>
              </a:rPr>
            </a:br>
            <a:r>
              <a:rPr lang="sl-SI" altLang="sl-SI" sz="2400" b="1" dirty="0" smtClean="0">
                <a:solidFill>
                  <a:schemeClr val="tx1"/>
                </a:solidFill>
                <a:latin typeface="Times New Roman CE"/>
              </a:rPr>
              <a:t/>
            </a:r>
            <a:br>
              <a:rPr lang="sl-SI" altLang="sl-SI" sz="2400" b="1" dirty="0" smtClean="0">
                <a:solidFill>
                  <a:schemeClr val="tx1"/>
                </a:solidFill>
                <a:latin typeface="Times New Roman CE"/>
              </a:rPr>
            </a:br>
            <a:r>
              <a:rPr lang="sl-SI" altLang="sl-SI" sz="2400" b="1" dirty="0" smtClean="0">
                <a:solidFill>
                  <a:schemeClr val="tx1"/>
                </a:solidFill>
                <a:latin typeface="Times New Roman CE"/>
              </a:rPr>
              <a:t>					</a:t>
            </a:r>
            <a:endParaRPr lang="sl-SI" altLang="sl-SI" sz="2400" b="1" dirty="0">
              <a:solidFill>
                <a:schemeClr val="tx1"/>
              </a:solidFill>
              <a:latin typeface="Times New Roman CE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8280920" cy="720080"/>
          </a:xfrm>
        </p:spPr>
        <p:txBody>
          <a:bodyPr>
            <a:normAutofit fontScale="90000"/>
          </a:bodyPr>
          <a:lstStyle/>
          <a:p>
            <a:r>
              <a:rPr kumimoji="0" lang="sl-SI" altLang="sl-SI" sz="2000" b="1" dirty="0">
                <a:solidFill>
                  <a:schemeClr val="tx1"/>
                </a:solidFill>
                <a:latin typeface="Times New Roman CE"/>
              </a:rPr>
              <a:t/>
            </a:r>
            <a:br>
              <a:rPr kumimoji="0" lang="sl-SI" altLang="sl-SI" sz="2000" b="1" dirty="0">
                <a:solidFill>
                  <a:schemeClr val="tx1"/>
                </a:solidFill>
                <a:latin typeface="Times New Roman CE"/>
              </a:rPr>
            </a:br>
            <a:r>
              <a:rPr kumimoji="0" lang="sl-SI" altLang="sl-SI" sz="2000" b="1" dirty="0">
                <a:solidFill>
                  <a:schemeClr val="tx1"/>
                </a:solidFill>
                <a:latin typeface="Times New Roman CE"/>
              </a:rPr>
              <a:t/>
            </a:r>
            <a:br>
              <a:rPr kumimoji="0" lang="sl-SI" altLang="sl-SI" sz="2000" b="1" dirty="0">
                <a:solidFill>
                  <a:schemeClr val="tx1"/>
                </a:solidFill>
                <a:latin typeface="Times New Roman CE"/>
              </a:rPr>
            </a:br>
            <a:r>
              <a:rPr kumimoji="0" lang="sl-SI" altLang="sl-SI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ROKOVNIK ZA </a:t>
            </a:r>
            <a:r>
              <a:rPr kumimoji="0" lang="sl-SI" altLang="sl-SI" sz="2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IZVEDBO VPISA V SREDNJE ŠOLE </a:t>
            </a:r>
            <a:r>
              <a:rPr kumimoji="0" lang="sl-SI" altLang="sl-SI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sl-SI" altLang="sl-SI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sl-SI" altLang="sl-SI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kumimoji="0" lang="sl-SI" altLang="sl-SI" sz="2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ŠOLSKO LETO </a:t>
            </a:r>
            <a:r>
              <a:rPr kumimoji="0" lang="sl-SI" altLang="sl-SI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2023/24</a:t>
            </a:r>
            <a:endParaRPr kumimoji="0" lang="sl-SI" altLang="sl-SI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70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611560" y="83671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sl-SI" altLang="sl-SI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ROKOVNIK ZA IZVEDBO VPISA V SREDNJE ŠOLE </a:t>
            </a:r>
            <a:br>
              <a:rPr kumimoji="0" lang="sl-SI" altLang="sl-SI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sl-SI" altLang="sl-SI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ŠOLSKO LETO 2023/24</a:t>
            </a:r>
            <a:endParaRPr lang="sl-SI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93812" y="1466212"/>
            <a:ext cx="7772400" cy="5181600"/>
          </a:xfrm>
          <a:prstGeom prst="rect">
            <a:avLst/>
          </a:prstGeo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l-SI" altLang="sl-SI" sz="2800" b="1" dirty="0" smtClean="0">
                <a:solidFill>
                  <a:srgbClr val="FFFFFF"/>
                </a:solidFill>
                <a:latin typeface="Times New Roman CE"/>
              </a:rPr>
              <a:t>  	 11</a:t>
            </a:r>
            <a:br>
              <a:rPr lang="sl-SI" altLang="sl-SI" sz="2800" b="1" dirty="0" smtClean="0">
                <a:solidFill>
                  <a:srgbClr val="FFFFFF"/>
                </a:solidFill>
                <a:latin typeface="Times New Roman CE"/>
              </a:rPr>
            </a:br>
            <a:r>
              <a:rPr lang="sl-SI" altLang="sl-SI" sz="2800" b="1" dirty="0" smtClean="0">
                <a:solidFill>
                  <a:schemeClr val="accent3"/>
                </a:solidFill>
                <a:latin typeface="Times New Roman CE"/>
              </a:rPr>
              <a:t>Javna objava številčnega stanja prijav      </a:t>
            </a:r>
            <a:r>
              <a:rPr lang="sl-SI" altLang="sl-SI" sz="2400" b="1" dirty="0" smtClean="0">
                <a:solidFill>
                  <a:schemeClr val="accent3">
                    <a:lumMod val="75000"/>
                  </a:schemeClr>
                </a:solidFill>
                <a:latin typeface="Times New Roman CE"/>
              </a:rPr>
              <a:t>7. 4. </a:t>
            </a:r>
            <a:r>
              <a:rPr lang="sl-SI" altLang="sl-SI" sz="2800" b="1" dirty="0" smtClean="0">
                <a:solidFill>
                  <a:schemeClr val="tx1"/>
                </a:solidFill>
                <a:latin typeface="Times New Roman CE"/>
              </a:rPr>
              <a:t/>
            </a:r>
            <a:br>
              <a:rPr lang="sl-SI" altLang="sl-SI" sz="2800" b="1" dirty="0" smtClean="0">
                <a:solidFill>
                  <a:schemeClr val="tx1"/>
                </a:solidFill>
                <a:latin typeface="Times New Roman CE"/>
              </a:rPr>
            </a:br>
            <a:r>
              <a:rPr lang="sl-SI" altLang="sl-SI" sz="2000" b="1" dirty="0" smtClean="0">
                <a:solidFill>
                  <a:schemeClr val="accent3">
                    <a:lumMod val="75000"/>
                  </a:schemeClr>
                </a:solidFill>
                <a:latin typeface="Times New Roman CE"/>
              </a:rPr>
              <a:t>(spletna stran MIZŠ)</a:t>
            </a:r>
            <a:r>
              <a:rPr lang="sl-SI" altLang="sl-SI" sz="2800" b="1" dirty="0" smtClean="0">
                <a:solidFill>
                  <a:schemeClr val="tx1"/>
                </a:solidFill>
                <a:latin typeface="Times New Roman CE"/>
              </a:rPr>
              <a:t/>
            </a:r>
            <a:br>
              <a:rPr lang="sl-SI" altLang="sl-SI" sz="2800" b="1" dirty="0" smtClean="0">
                <a:solidFill>
                  <a:schemeClr val="tx1"/>
                </a:solidFill>
                <a:latin typeface="Times New Roman CE"/>
              </a:rPr>
            </a:br>
            <a:endParaRPr lang="sl-SI" altLang="sl-SI" sz="2800" b="1" dirty="0" smtClean="0">
              <a:solidFill>
                <a:schemeClr val="tx1"/>
              </a:solidFill>
              <a:latin typeface="Times New Roman CE"/>
            </a:endParaRPr>
          </a:p>
          <a:p>
            <a:r>
              <a:rPr lang="sl-SI" altLang="sl-SI" sz="3200" b="1" dirty="0">
                <a:solidFill>
                  <a:schemeClr val="accent3"/>
                </a:solidFill>
                <a:latin typeface="Times New Roman CE"/>
              </a:rPr>
              <a:t>Javna objava </a:t>
            </a:r>
            <a:r>
              <a:rPr lang="sl-SI" altLang="sl-SI" sz="3200" b="1" dirty="0" smtClean="0">
                <a:solidFill>
                  <a:schemeClr val="accent3"/>
                </a:solidFill>
                <a:latin typeface="Times New Roman CE"/>
              </a:rPr>
              <a:t>sprememb obsega</a:t>
            </a:r>
            <a:br>
              <a:rPr lang="sl-SI" altLang="sl-SI" sz="3200" b="1" dirty="0" smtClean="0">
                <a:solidFill>
                  <a:schemeClr val="accent3"/>
                </a:solidFill>
                <a:latin typeface="Times New Roman CE"/>
              </a:rPr>
            </a:br>
            <a:r>
              <a:rPr lang="sl-SI" altLang="sl-SI" sz="3200" b="1" dirty="0" smtClean="0">
                <a:solidFill>
                  <a:schemeClr val="accent3"/>
                </a:solidFill>
                <a:latin typeface="Times New Roman CE"/>
              </a:rPr>
              <a:t>razpisanih mest in stanja prijav        </a:t>
            </a:r>
            <a:r>
              <a:rPr lang="sl-SI" altLang="sl-SI" sz="2400" b="1" dirty="0" smtClean="0">
                <a:solidFill>
                  <a:schemeClr val="accent3">
                    <a:lumMod val="75000"/>
                  </a:schemeClr>
                </a:solidFill>
                <a:latin typeface="Times New Roman CE"/>
              </a:rPr>
              <a:t>19. </a:t>
            </a:r>
            <a:r>
              <a:rPr lang="sl-SI" altLang="sl-SI" sz="2400" b="1" dirty="0">
                <a:solidFill>
                  <a:schemeClr val="accent3">
                    <a:lumMod val="75000"/>
                  </a:schemeClr>
                </a:solidFill>
                <a:latin typeface="Times New Roman CE"/>
              </a:rPr>
              <a:t>4.</a:t>
            </a:r>
            <a:endParaRPr lang="sl-SI" altLang="sl-SI" sz="2400" b="1" dirty="0" smtClean="0">
              <a:solidFill>
                <a:schemeClr val="tx1"/>
              </a:solidFill>
              <a:latin typeface="Times New Roman CE"/>
            </a:endParaRPr>
          </a:p>
          <a:p>
            <a:endParaRPr lang="sl-SI" altLang="sl-SI" sz="3200" b="1" dirty="0" smtClean="0">
              <a:solidFill>
                <a:schemeClr val="tx1"/>
              </a:solidFill>
              <a:latin typeface="Times New Roman CE"/>
            </a:endParaRPr>
          </a:p>
          <a:p>
            <a:r>
              <a:rPr lang="sl-SI" altLang="sl-SI" sz="3200" b="1" dirty="0" smtClean="0">
                <a:solidFill>
                  <a:srgbClr val="C00000"/>
                </a:solidFill>
                <a:latin typeface="Times New Roman CE"/>
              </a:rPr>
              <a:t>Morebitni prenosi prijav za vpis</a:t>
            </a:r>
            <a:r>
              <a:rPr lang="sl-SI" altLang="sl-SI" sz="2800" b="1" dirty="0" smtClean="0">
                <a:solidFill>
                  <a:schemeClr val="tx1"/>
                </a:solidFill>
                <a:latin typeface="Times New Roman CE"/>
              </a:rPr>
              <a:t>      </a:t>
            </a:r>
            <a:r>
              <a:rPr lang="sl-SI" altLang="sl-SI" sz="2400" b="1" dirty="0" smtClean="0">
                <a:solidFill>
                  <a:schemeClr val="accent3">
                    <a:lumMod val="75000"/>
                  </a:schemeClr>
                </a:solidFill>
                <a:latin typeface="Times New Roman CE"/>
              </a:rPr>
              <a:t>do 24 4. </a:t>
            </a:r>
            <a:r>
              <a:rPr lang="sl-SI" altLang="sl-SI" sz="2800" b="1" dirty="0" smtClean="0">
                <a:solidFill>
                  <a:schemeClr val="tx1"/>
                </a:solidFill>
                <a:latin typeface="Times New Roman CE"/>
              </a:rPr>
              <a:t/>
            </a:r>
            <a:br>
              <a:rPr lang="sl-SI" altLang="sl-SI" sz="2800" b="1" dirty="0" smtClean="0">
                <a:solidFill>
                  <a:schemeClr val="tx1"/>
                </a:solidFill>
                <a:latin typeface="Times New Roman CE"/>
              </a:rPr>
            </a:br>
            <a:r>
              <a:rPr lang="sl-SI" altLang="sl-SI" sz="2800" b="1" dirty="0" smtClean="0">
                <a:solidFill>
                  <a:schemeClr val="tx1"/>
                </a:solidFill>
                <a:latin typeface="Times New Roman CE"/>
              </a:rPr>
              <a:t>			</a:t>
            </a:r>
            <a:br>
              <a:rPr lang="sl-SI" altLang="sl-SI" sz="2800" b="1" dirty="0" smtClean="0">
                <a:solidFill>
                  <a:schemeClr val="tx1"/>
                </a:solidFill>
                <a:latin typeface="Times New Roman CE"/>
              </a:rPr>
            </a:br>
            <a:endParaRPr lang="sl-SI" altLang="sl-SI" sz="2800" b="1" dirty="0">
              <a:solidFill>
                <a:schemeClr val="tx1"/>
              </a:solidFill>
              <a:latin typeface="Times New Roman CE"/>
            </a:endParaRPr>
          </a:p>
        </p:txBody>
      </p:sp>
    </p:spTree>
    <p:extLst>
      <p:ext uri="{BB962C8B-B14F-4D97-AF65-F5344CB8AC3E}">
        <p14:creationId xmlns:p14="http://schemas.microsoft.com/office/powerpoint/2010/main" val="402719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11188" y="908050"/>
            <a:ext cx="7772400" cy="5181600"/>
          </a:xfrm>
          <a:prstGeom prst="rect">
            <a:avLst/>
          </a:prstGeo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l-SI" altLang="sl-SI" sz="2800" b="1" dirty="0" smtClean="0">
                <a:solidFill>
                  <a:srgbClr val="FFFFFF"/>
                </a:solidFill>
                <a:latin typeface="Times New Roman CE"/>
              </a:rPr>
              <a:t>  	  </a:t>
            </a:r>
            <a:br>
              <a:rPr lang="sl-SI" altLang="sl-SI" sz="2800" b="1" dirty="0" smtClean="0">
                <a:solidFill>
                  <a:srgbClr val="FFFFFF"/>
                </a:solidFill>
                <a:latin typeface="Times New Roman CE"/>
              </a:rPr>
            </a:br>
            <a:endParaRPr lang="sl-SI" altLang="sl-SI" sz="2800" b="1" dirty="0" smtClean="0">
              <a:solidFill>
                <a:srgbClr val="FFFFFF"/>
              </a:solidFill>
              <a:latin typeface="Times New Roman CE"/>
            </a:endParaRPr>
          </a:p>
          <a:p>
            <a:r>
              <a:rPr lang="sl-SI" altLang="sl-SI" sz="2800" b="1" dirty="0" smtClean="0">
                <a:solidFill>
                  <a:srgbClr val="C00000"/>
                </a:solidFill>
                <a:latin typeface="Times New Roman CE"/>
              </a:rPr>
              <a:t>Javna </a:t>
            </a:r>
            <a:r>
              <a:rPr lang="sl-SI" altLang="sl-SI" sz="2800" b="1" dirty="0">
                <a:solidFill>
                  <a:srgbClr val="C00000"/>
                </a:solidFill>
                <a:latin typeface="Times New Roman CE"/>
              </a:rPr>
              <a:t>objava omejitev vpisa</a:t>
            </a:r>
            <a:r>
              <a:rPr lang="sl-SI" altLang="sl-SI" sz="2400" b="1" dirty="0">
                <a:solidFill>
                  <a:schemeClr val="tx1"/>
                </a:solidFill>
                <a:latin typeface="Times New Roman CE"/>
              </a:rPr>
              <a:t> </a:t>
            </a:r>
            <a:r>
              <a:rPr lang="sl-SI" altLang="sl-SI" sz="2400" b="1" dirty="0" smtClean="0">
                <a:solidFill>
                  <a:schemeClr val="tx1"/>
                </a:solidFill>
                <a:latin typeface="Times New Roman CE"/>
              </a:rPr>
              <a:t>                     </a:t>
            </a:r>
            <a:r>
              <a:rPr lang="sl-SI" altLang="sl-SI" sz="2400" b="1" dirty="0" smtClean="0">
                <a:solidFill>
                  <a:schemeClr val="accent3">
                    <a:lumMod val="75000"/>
                  </a:schemeClr>
                </a:solidFill>
                <a:latin typeface="Times New Roman CE"/>
              </a:rPr>
              <a:t>24</a:t>
            </a:r>
            <a:r>
              <a:rPr lang="sl-SI" altLang="sl-SI" sz="2400" b="1" dirty="0" smtClean="0">
                <a:solidFill>
                  <a:schemeClr val="accent3">
                    <a:lumMod val="75000"/>
                  </a:schemeClr>
                </a:solidFill>
                <a:latin typeface="Times New Roman CE"/>
              </a:rPr>
              <a:t>. </a:t>
            </a:r>
            <a:r>
              <a:rPr lang="sl-SI" altLang="sl-SI" sz="2400" b="1" dirty="0">
                <a:solidFill>
                  <a:schemeClr val="accent3">
                    <a:lumMod val="75000"/>
                  </a:schemeClr>
                </a:solidFill>
                <a:latin typeface="Times New Roman CE"/>
              </a:rPr>
              <a:t>5. </a:t>
            </a:r>
            <a:endParaRPr lang="sl-SI" altLang="sl-SI" sz="2400" b="1" dirty="0" smtClean="0">
              <a:solidFill>
                <a:schemeClr val="accent3">
                  <a:lumMod val="75000"/>
                </a:schemeClr>
              </a:solidFill>
              <a:latin typeface="Times New Roman CE"/>
            </a:endParaRPr>
          </a:p>
          <a:p>
            <a:r>
              <a:rPr lang="sl-SI" altLang="sl-SI" sz="2400" b="1" dirty="0" smtClean="0">
                <a:solidFill>
                  <a:srgbClr val="FF0000"/>
                </a:solidFill>
                <a:latin typeface="Times New Roman CE"/>
              </a:rPr>
              <a:t>(spletna stran MIZŠ)</a:t>
            </a:r>
            <a:r>
              <a:rPr lang="sl-SI" altLang="sl-SI" sz="2400" b="1" dirty="0">
                <a:solidFill>
                  <a:srgbClr val="FF0000"/>
                </a:solidFill>
                <a:latin typeface="Times New Roman CE"/>
              </a:rPr>
              <a:t/>
            </a:r>
            <a:br>
              <a:rPr lang="sl-SI" altLang="sl-SI" sz="2400" b="1" dirty="0">
                <a:solidFill>
                  <a:srgbClr val="FF0000"/>
                </a:solidFill>
                <a:latin typeface="Times New Roman CE"/>
              </a:rPr>
            </a:br>
            <a:r>
              <a:rPr lang="sl-SI" altLang="sl-SI" sz="2800" b="1" dirty="0" smtClean="0">
                <a:solidFill>
                  <a:srgbClr val="FF0000"/>
                </a:solidFill>
                <a:latin typeface="Times New Roman CE"/>
              </a:rPr>
              <a:t/>
            </a:r>
            <a:br>
              <a:rPr lang="sl-SI" altLang="sl-SI" sz="2800" b="1" dirty="0" smtClean="0">
                <a:solidFill>
                  <a:srgbClr val="FF0000"/>
                </a:solidFill>
                <a:latin typeface="Times New Roman CE"/>
              </a:rPr>
            </a:br>
            <a:r>
              <a:rPr lang="sl-SI" altLang="sl-SI" sz="2800" b="1" dirty="0" smtClean="0">
                <a:solidFill>
                  <a:schemeClr val="accent3"/>
                </a:solidFill>
                <a:latin typeface="Times New Roman CE"/>
              </a:rPr>
              <a:t>Obveščanje prijavljenih </a:t>
            </a:r>
            <a:r>
              <a:rPr lang="sl-SI" altLang="sl-SI" sz="2800" b="1" dirty="0" err="1" smtClean="0">
                <a:solidFill>
                  <a:schemeClr val="accent3"/>
                </a:solidFill>
                <a:latin typeface="Times New Roman CE"/>
              </a:rPr>
              <a:t>uč</a:t>
            </a:r>
            <a:r>
              <a:rPr lang="sl-SI" altLang="sl-SI" sz="2800" b="1" dirty="0" smtClean="0">
                <a:solidFill>
                  <a:schemeClr val="accent3"/>
                </a:solidFill>
                <a:latin typeface="Times New Roman CE"/>
              </a:rPr>
              <a:t>. o omejitvah   </a:t>
            </a:r>
            <a:r>
              <a:rPr lang="sl-SI" altLang="sl-SI" sz="2400" b="1" dirty="0" smtClean="0">
                <a:solidFill>
                  <a:schemeClr val="accent3">
                    <a:lumMod val="75000"/>
                  </a:schemeClr>
                </a:solidFill>
                <a:latin typeface="Times New Roman CE"/>
              </a:rPr>
              <a:t>do 29. 5. </a:t>
            </a:r>
            <a:r>
              <a:rPr lang="sl-SI" altLang="sl-SI" sz="2800" b="1" dirty="0" smtClean="0">
                <a:solidFill>
                  <a:schemeClr val="tx1"/>
                </a:solidFill>
                <a:latin typeface="Times New Roman CE"/>
              </a:rPr>
              <a:t/>
            </a:r>
            <a:br>
              <a:rPr lang="sl-SI" altLang="sl-SI" sz="2800" b="1" dirty="0" smtClean="0">
                <a:solidFill>
                  <a:schemeClr val="tx1"/>
                </a:solidFill>
                <a:latin typeface="Times New Roman CE"/>
              </a:rPr>
            </a:br>
            <a:endParaRPr lang="sl-SI" altLang="sl-SI" sz="2800" b="1" dirty="0" smtClean="0">
              <a:solidFill>
                <a:schemeClr val="tx1"/>
              </a:solidFill>
              <a:latin typeface="Times New Roman CE"/>
            </a:endParaRPr>
          </a:p>
          <a:p>
            <a:r>
              <a:rPr lang="sl-SI" altLang="sl-SI" sz="3200" b="1" dirty="0" smtClean="0">
                <a:solidFill>
                  <a:schemeClr val="accent3"/>
                </a:solidFill>
                <a:latin typeface="Times New Roman CE"/>
              </a:rPr>
              <a:t>Razdelitev zaključnih spričeval        </a:t>
            </a:r>
            <a:r>
              <a:rPr lang="sl-SI" altLang="sl-SI" sz="2800" b="1" dirty="0" smtClean="0">
                <a:solidFill>
                  <a:schemeClr val="accent3">
                    <a:lumMod val="75000"/>
                  </a:schemeClr>
                </a:solidFill>
                <a:latin typeface="Times New Roman CE"/>
              </a:rPr>
              <a:t> </a:t>
            </a:r>
            <a:r>
              <a:rPr lang="sl-SI" altLang="sl-SI" sz="2400" b="1" dirty="0" smtClean="0">
                <a:solidFill>
                  <a:schemeClr val="accent3">
                    <a:lumMod val="75000"/>
                  </a:schemeClr>
                </a:solidFill>
                <a:latin typeface="Times New Roman CE"/>
              </a:rPr>
              <a:t>15. 6.</a:t>
            </a:r>
            <a:endParaRPr lang="sl-SI" altLang="sl-SI" sz="2400" b="1" dirty="0" smtClean="0">
              <a:solidFill>
                <a:schemeClr val="tx1"/>
              </a:solidFill>
              <a:latin typeface="Times New Roman CE"/>
            </a:endParaRPr>
          </a:p>
          <a:p>
            <a:endParaRPr lang="sl-SI" altLang="sl-SI" sz="3200" b="1" dirty="0" smtClean="0">
              <a:solidFill>
                <a:schemeClr val="tx1"/>
              </a:solidFill>
              <a:latin typeface="Times New Roman CE"/>
            </a:endParaRPr>
          </a:p>
          <a:p>
            <a:r>
              <a:rPr lang="sl-SI" altLang="sl-SI" sz="2800" b="1" dirty="0" smtClean="0">
                <a:solidFill>
                  <a:srgbClr val="C00000"/>
                </a:solidFill>
                <a:latin typeface="Times New Roman CE"/>
              </a:rPr>
              <a:t>Prinašanje dokazil v SŠ, vpis                   1</a:t>
            </a:r>
            <a:r>
              <a:rPr lang="sl-SI" altLang="sl-SI" sz="2400" b="1" dirty="0" smtClean="0">
                <a:solidFill>
                  <a:srgbClr val="C00000"/>
                </a:solidFill>
                <a:latin typeface="Times New Roman CE"/>
              </a:rPr>
              <a:t>6. -21. 6.</a:t>
            </a:r>
          </a:p>
          <a:p>
            <a:endParaRPr lang="sl-SI" altLang="sl-SI" sz="2400" b="1" dirty="0" smtClean="0">
              <a:solidFill>
                <a:schemeClr val="accent3">
                  <a:lumMod val="75000"/>
                </a:schemeClr>
              </a:solidFill>
              <a:latin typeface="Times New Roman CE"/>
            </a:endParaRPr>
          </a:p>
          <a:p>
            <a:r>
              <a:rPr lang="sl-SI" altLang="sl-SI" sz="2800" b="1" dirty="0" smtClean="0">
                <a:solidFill>
                  <a:schemeClr val="tx1"/>
                </a:solidFill>
                <a:latin typeface="Times New Roman CE"/>
              </a:rPr>
              <a:t>			</a:t>
            </a:r>
            <a:br>
              <a:rPr lang="sl-SI" altLang="sl-SI" sz="2800" b="1" dirty="0" smtClean="0">
                <a:solidFill>
                  <a:schemeClr val="tx1"/>
                </a:solidFill>
                <a:latin typeface="Times New Roman CE"/>
              </a:rPr>
            </a:br>
            <a:endParaRPr lang="sl-SI" altLang="sl-SI" sz="2800" b="1" dirty="0">
              <a:solidFill>
                <a:schemeClr val="tx1"/>
              </a:solidFill>
              <a:latin typeface="Times New Roman CE"/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611188" y="764704"/>
            <a:ext cx="79932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sl-SI" altLang="sl-SI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ROKOVNIK ZA IZVEDBO VPISA V SREDNJE ŠOLE </a:t>
            </a:r>
            <a:br>
              <a:rPr kumimoji="0" lang="sl-SI" altLang="sl-SI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sl-SI" altLang="sl-SI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ŠOLSKO LETO 2023/24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8964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708264" y="622429"/>
            <a:ext cx="6102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altLang="sl-SI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ROKOVNIK ZA IZVEDBO VPISA V SREDNJE ŠOLE </a:t>
            </a:r>
            <a:br>
              <a:rPr lang="sl-SI" altLang="sl-SI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altLang="sl-SI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ŠOLSKO LETO </a:t>
            </a:r>
            <a:r>
              <a:rPr lang="sl-SI" altLang="sl-SI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2023/24</a:t>
            </a:r>
            <a:endParaRPr lang="sl-SI" dirty="0"/>
          </a:p>
        </p:txBody>
      </p:sp>
      <p:sp>
        <p:nvSpPr>
          <p:cNvPr id="3" name="Pravokotnik 2"/>
          <p:cNvSpPr/>
          <p:nvPr/>
        </p:nvSpPr>
        <p:spPr>
          <a:xfrm>
            <a:off x="708264" y="1700808"/>
            <a:ext cx="78241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altLang="sl-SI" sz="2800" b="1" dirty="0" smtClean="0">
                <a:solidFill>
                  <a:srgbClr val="C00000"/>
                </a:solidFill>
                <a:latin typeface="Times New Roman CE"/>
              </a:rPr>
              <a:t>Objava rezultatov 1. kroga izbirnega </a:t>
            </a:r>
          </a:p>
          <a:p>
            <a:r>
              <a:rPr lang="sl-SI" altLang="sl-SI" sz="2800" b="1" dirty="0" smtClean="0">
                <a:solidFill>
                  <a:srgbClr val="C00000"/>
                </a:solidFill>
                <a:latin typeface="Times New Roman CE"/>
              </a:rPr>
              <a:t>postopka</a:t>
            </a:r>
            <a:r>
              <a:rPr lang="sl-SI" altLang="sl-SI" sz="2800" b="1" dirty="0" smtClean="0">
                <a:latin typeface="Times New Roman CE"/>
              </a:rPr>
              <a:t>                                                        </a:t>
            </a:r>
            <a:r>
              <a:rPr lang="sl-SI" altLang="sl-SI" sz="2800" b="1" dirty="0" smtClean="0">
                <a:solidFill>
                  <a:srgbClr val="FF0000"/>
                </a:solidFill>
                <a:latin typeface="Times New Roman CE"/>
              </a:rPr>
              <a:t>21. 6. </a:t>
            </a:r>
            <a:r>
              <a:rPr lang="sl-SI" altLang="sl-SI" sz="2800" b="1" dirty="0">
                <a:solidFill>
                  <a:srgbClr val="FF0000"/>
                </a:solidFill>
                <a:latin typeface="Times New Roman CE"/>
              </a:rPr>
              <a:t/>
            </a:r>
            <a:br>
              <a:rPr lang="sl-SI" altLang="sl-SI" sz="2800" b="1" dirty="0">
                <a:solidFill>
                  <a:srgbClr val="FF0000"/>
                </a:solidFill>
                <a:latin typeface="Times New Roman CE"/>
              </a:rPr>
            </a:br>
            <a:r>
              <a:rPr lang="sl-SI" altLang="sl-SI" sz="2800" b="1" dirty="0">
                <a:solidFill>
                  <a:srgbClr val="FF0000"/>
                </a:solidFill>
                <a:latin typeface="Times New Roman CE"/>
              </a:rPr>
              <a:t/>
            </a:r>
            <a:br>
              <a:rPr lang="sl-SI" altLang="sl-SI" sz="2800" b="1" dirty="0">
                <a:solidFill>
                  <a:srgbClr val="FF0000"/>
                </a:solidFill>
                <a:latin typeface="Times New Roman CE"/>
              </a:rPr>
            </a:br>
            <a:r>
              <a:rPr lang="sl-SI" altLang="sl-SI" sz="2800" b="1" dirty="0" smtClean="0">
                <a:solidFill>
                  <a:schemeClr val="accent3"/>
                </a:solidFill>
                <a:latin typeface="Times New Roman CE"/>
              </a:rPr>
              <a:t>Prijava neizbranih v 1. krogu izbirnega postopka za  2. krog  </a:t>
            </a:r>
            <a:r>
              <a:rPr lang="sl-SI" altLang="sl-SI" sz="2800" b="1" dirty="0" smtClean="0">
                <a:solidFill>
                  <a:srgbClr val="C00000"/>
                </a:solidFill>
                <a:latin typeface="Times New Roman CE"/>
              </a:rPr>
              <a:t>                                                     </a:t>
            </a:r>
            <a:r>
              <a:rPr lang="sl-SI" altLang="sl-SI" sz="2800" b="1" dirty="0" smtClean="0">
                <a:solidFill>
                  <a:srgbClr val="FF0000"/>
                </a:solidFill>
                <a:latin typeface="Times New Roman CE"/>
              </a:rPr>
              <a:t>23. 6.</a:t>
            </a:r>
          </a:p>
          <a:p>
            <a:endParaRPr lang="sl-SI" altLang="sl-SI" sz="2800" b="1" dirty="0" smtClean="0">
              <a:solidFill>
                <a:srgbClr val="FF0000"/>
              </a:solidFill>
              <a:latin typeface="Times New Roman CE"/>
            </a:endParaRPr>
          </a:p>
          <a:p>
            <a:r>
              <a:rPr lang="sl-SI" altLang="sl-SI" sz="2800" b="1" dirty="0" smtClean="0">
                <a:solidFill>
                  <a:srgbClr val="C00000"/>
                </a:solidFill>
                <a:latin typeface="Times New Roman CE"/>
              </a:rPr>
              <a:t>Vpis, 2. krog izbirnega postopka                  30. 6.</a:t>
            </a:r>
          </a:p>
          <a:p>
            <a:endParaRPr lang="sl-SI" altLang="sl-SI" sz="2800" b="1" dirty="0">
              <a:solidFill>
                <a:srgbClr val="FF0000"/>
              </a:solidFill>
              <a:latin typeface="Times New Roman CE"/>
            </a:endParaRPr>
          </a:p>
          <a:p>
            <a:r>
              <a:rPr lang="sl-SI" altLang="sl-SI" sz="2800" b="1" dirty="0" smtClean="0">
                <a:solidFill>
                  <a:srgbClr val="C00000"/>
                </a:solidFill>
                <a:latin typeface="Times New Roman CE"/>
              </a:rPr>
              <a:t>Objava prostih mest za vpis </a:t>
            </a:r>
            <a:r>
              <a:rPr lang="sl-SI" altLang="sl-SI" sz="2800" b="1" dirty="0" smtClean="0">
                <a:solidFill>
                  <a:srgbClr val="C00000"/>
                </a:solidFill>
                <a:latin typeface="Times New Roman CE"/>
              </a:rPr>
              <a:t>                          </a:t>
            </a:r>
            <a:r>
              <a:rPr lang="sl-SI" altLang="sl-SI" sz="2800" b="1" dirty="0" smtClean="0">
                <a:solidFill>
                  <a:srgbClr val="FF0000"/>
                </a:solidFill>
                <a:latin typeface="Times New Roman CE"/>
              </a:rPr>
              <a:t>3</a:t>
            </a:r>
            <a:r>
              <a:rPr lang="sl-SI" altLang="sl-SI" sz="2800" b="1" dirty="0">
                <a:solidFill>
                  <a:srgbClr val="FF0000"/>
                </a:solidFill>
                <a:latin typeface="Times New Roman CE"/>
              </a:rPr>
              <a:t>. 7.</a:t>
            </a:r>
            <a:br>
              <a:rPr lang="sl-SI" altLang="sl-SI" sz="2800" b="1" dirty="0">
                <a:solidFill>
                  <a:srgbClr val="FF0000"/>
                </a:solidFill>
                <a:latin typeface="Times New Roman CE"/>
              </a:rPr>
            </a:br>
            <a:r>
              <a:rPr lang="sl-SI" altLang="sl-SI" sz="2800" b="1" dirty="0" smtClean="0">
                <a:solidFill>
                  <a:srgbClr val="C00000"/>
                </a:solidFill>
                <a:latin typeface="Times New Roman CE"/>
              </a:rPr>
              <a:t>(</a:t>
            </a:r>
            <a:r>
              <a:rPr lang="sl-SI" altLang="sl-SI" sz="2800" b="1" dirty="0">
                <a:solidFill>
                  <a:srgbClr val="C00000"/>
                </a:solidFill>
                <a:latin typeface="Times New Roman CE"/>
              </a:rPr>
              <a:t>spletna stran MIZŠ)</a:t>
            </a:r>
          </a:p>
          <a:p>
            <a:r>
              <a:rPr lang="sl-SI" altLang="sl-SI" sz="2800" b="1" dirty="0" smtClean="0">
                <a:solidFill>
                  <a:srgbClr val="FF0000"/>
                </a:solidFill>
                <a:latin typeface="Times New Roman CE"/>
              </a:rPr>
              <a:t>                                                                     </a:t>
            </a:r>
            <a:endParaRPr lang="sl-SI" altLang="sl-SI" sz="2800" b="1" dirty="0">
              <a:solidFill>
                <a:srgbClr val="FF0000"/>
              </a:solidFill>
              <a:latin typeface="Times New Roman CE"/>
            </a:endParaRPr>
          </a:p>
        </p:txBody>
      </p:sp>
    </p:spTree>
    <p:extLst>
      <p:ext uri="{BB962C8B-B14F-4D97-AF65-F5344CB8AC3E}">
        <p14:creationId xmlns:p14="http://schemas.microsoft.com/office/powerpoint/2010/main" val="260337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539552" y="764704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altLang="sl-SI" b="1" dirty="0">
                <a:solidFill>
                  <a:srgbClr val="C00000"/>
                </a:solidFill>
                <a:latin typeface="Arial" pitchFamily="34" charset="0"/>
              </a:rPr>
              <a:t>MERILA ZA IZBIRO V PRIMERU OMEJITVE VPISA:</a:t>
            </a:r>
          </a:p>
          <a:p>
            <a:pPr algn="just"/>
            <a:endParaRPr lang="sl-SI" altLang="sl-SI" b="1" dirty="0" smtClean="0">
              <a:latin typeface="Arial" pitchFamily="34" charset="0"/>
            </a:endParaRPr>
          </a:p>
          <a:p>
            <a:pPr algn="just"/>
            <a:r>
              <a:rPr lang="sl-SI" altLang="sl-SI" b="1" dirty="0" smtClean="0">
                <a:latin typeface="Arial" pitchFamily="34" charset="0"/>
              </a:rPr>
              <a:t>1</a:t>
            </a:r>
            <a:r>
              <a:rPr lang="sl-SI" altLang="sl-SI" b="1" dirty="0">
                <a:latin typeface="Arial" pitchFamily="34" charset="0"/>
              </a:rPr>
              <a:t>. Izbira se opravi na podlagi učnega uspeha:</a:t>
            </a:r>
          </a:p>
          <a:p>
            <a:pPr algn="just"/>
            <a:r>
              <a:rPr lang="sl-SI" altLang="sl-SI" b="1" dirty="0">
                <a:latin typeface="Arial" pitchFamily="34" charset="0"/>
              </a:rPr>
              <a:t>    </a:t>
            </a:r>
            <a:r>
              <a:rPr lang="sl-SI" altLang="sl-SI" b="1" dirty="0" smtClean="0">
                <a:latin typeface="Arial" pitchFamily="34" charset="0"/>
              </a:rPr>
              <a:t> </a:t>
            </a:r>
            <a:r>
              <a:rPr lang="sl-SI" altLang="sl-SI" b="1" dirty="0">
                <a:latin typeface="Arial" pitchFamily="34" charset="0"/>
              </a:rPr>
              <a:t>- zaključene ocene obveznih predmetov iz 7., 8. in 9. </a:t>
            </a:r>
            <a:r>
              <a:rPr lang="sl-SI" altLang="sl-SI" b="1" dirty="0" smtClean="0">
                <a:latin typeface="Arial" pitchFamily="34" charset="0"/>
              </a:rPr>
              <a:t>r. OŠ </a:t>
            </a:r>
          </a:p>
          <a:p>
            <a:pPr algn="just"/>
            <a:r>
              <a:rPr lang="sl-SI" altLang="sl-SI" b="1" smtClean="0">
                <a:latin typeface="Arial" pitchFamily="34" charset="0"/>
              </a:rPr>
              <a:t>    (</a:t>
            </a:r>
            <a:r>
              <a:rPr lang="sl-SI" altLang="sl-SI" b="1" dirty="0" smtClean="0">
                <a:latin typeface="Arial" pitchFamily="34" charset="0"/>
              </a:rPr>
              <a:t>največ 175 točk)</a:t>
            </a:r>
            <a:endParaRPr lang="sl-SI" altLang="sl-SI" b="1" dirty="0">
              <a:latin typeface="Arial" pitchFamily="34" charset="0"/>
            </a:endParaRPr>
          </a:p>
          <a:p>
            <a:endParaRPr lang="sl-SI" altLang="sl-SI" b="1" dirty="0" smtClean="0">
              <a:latin typeface="Arial" pitchFamily="34" charset="0"/>
            </a:endParaRPr>
          </a:p>
          <a:p>
            <a:r>
              <a:rPr lang="sl-SI" altLang="sl-SI" b="1" dirty="0" smtClean="0">
                <a:latin typeface="Arial" pitchFamily="34" charset="0"/>
              </a:rPr>
              <a:t>2</a:t>
            </a:r>
            <a:r>
              <a:rPr lang="sl-SI" altLang="sl-SI" b="1" dirty="0">
                <a:latin typeface="Arial" pitchFamily="34" charset="0"/>
              </a:rPr>
              <a:t>. </a:t>
            </a:r>
            <a:r>
              <a:rPr lang="sl-SI" altLang="sl-SI" b="1" dirty="0" smtClean="0">
                <a:latin typeface="Arial" pitchFamily="34" charset="0"/>
              </a:rPr>
              <a:t>Preizkus posebne nadarjenosti v programih: umetniške gimnazije, zobotehnik, fotografski tehnik, tehnik oblikovanja  je </a:t>
            </a:r>
            <a:r>
              <a:rPr lang="sl-SI" altLang="sl-SI" b="1" dirty="0">
                <a:latin typeface="Arial" pitchFamily="34" charset="0"/>
              </a:rPr>
              <a:t>že pred vpisom.</a:t>
            </a:r>
          </a:p>
          <a:p>
            <a:pPr algn="just"/>
            <a:endParaRPr lang="sl-SI" altLang="sl-SI" b="1" dirty="0" smtClean="0">
              <a:latin typeface="Arial" pitchFamily="34" charset="0"/>
            </a:endParaRPr>
          </a:p>
          <a:p>
            <a:pPr algn="just"/>
            <a:r>
              <a:rPr lang="sl-SI" altLang="sl-SI" b="1" dirty="0" smtClean="0">
                <a:latin typeface="Arial" pitchFamily="34" charset="0"/>
              </a:rPr>
              <a:t>3. </a:t>
            </a:r>
            <a:r>
              <a:rPr lang="sl-SI" altLang="sl-SI" b="1" dirty="0">
                <a:latin typeface="Arial" pitchFamily="34" charset="0"/>
              </a:rPr>
              <a:t>Gimnazija – športni </a:t>
            </a:r>
            <a:r>
              <a:rPr lang="sl-SI" altLang="sl-SI" b="1" dirty="0" smtClean="0">
                <a:latin typeface="Arial" pitchFamily="34" charset="0"/>
              </a:rPr>
              <a:t>oddelek so posebna merila. </a:t>
            </a:r>
            <a:endParaRPr lang="sl-SI" altLang="sl-SI" b="1" dirty="0">
              <a:latin typeface="Arial" pitchFamily="34" charset="0"/>
            </a:endParaRPr>
          </a:p>
          <a:p>
            <a:pPr algn="just"/>
            <a:endParaRPr lang="sl-SI" altLang="sl-SI" b="1" dirty="0" smtClean="0">
              <a:latin typeface="Arial" pitchFamily="34" charset="0"/>
            </a:endParaRPr>
          </a:p>
          <a:p>
            <a:pPr algn="just"/>
            <a:r>
              <a:rPr lang="sl-SI" altLang="sl-SI" b="1" dirty="0" smtClean="0">
                <a:latin typeface="Arial" pitchFamily="34" charset="0"/>
              </a:rPr>
              <a:t>4. </a:t>
            </a:r>
            <a:r>
              <a:rPr lang="sl-SI" altLang="sl-SI" b="1" dirty="0">
                <a:latin typeface="Arial" pitchFamily="34" charset="0"/>
              </a:rPr>
              <a:t>Če se v 1. oziroma 2. krogu izbirnega postopka na spodnji meji razvrsti več kandidatov z istim številom točk pridobljenih na podlagi učnega uspeha, se izbira med njimi opravi na podlagi točk doseženih na nacionalnih preizkusih znanja iz slovenščine in matematike.</a:t>
            </a:r>
          </a:p>
          <a:p>
            <a:pPr algn="just"/>
            <a:endParaRPr lang="sl-SI" altLang="sl-SI" b="1" dirty="0">
              <a:latin typeface="Arial" pitchFamily="34" charset="0"/>
            </a:endParaRPr>
          </a:p>
          <a:p>
            <a:pPr algn="just"/>
            <a:r>
              <a:rPr lang="sl-SI" altLang="sl-SI" b="1" u="sng" dirty="0">
                <a:solidFill>
                  <a:schemeClr val="tx2"/>
                </a:solidFill>
                <a:latin typeface="Arial" pitchFamily="34" charset="0"/>
              </a:rPr>
              <a:t>1. krog</a:t>
            </a:r>
            <a:r>
              <a:rPr lang="sl-SI" altLang="sl-SI" b="1" dirty="0">
                <a:latin typeface="Arial" pitchFamily="34" charset="0"/>
              </a:rPr>
              <a:t>:   Po merilih izberejo učence za 90% razpisanih mest</a:t>
            </a:r>
          </a:p>
          <a:p>
            <a:pPr algn="just"/>
            <a:r>
              <a:rPr lang="sl-SI" altLang="sl-SI" b="1" u="sng" dirty="0">
                <a:solidFill>
                  <a:schemeClr val="tx2"/>
                </a:solidFill>
                <a:latin typeface="Arial" pitchFamily="34" charset="0"/>
              </a:rPr>
              <a:t>2. krog</a:t>
            </a:r>
            <a:r>
              <a:rPr lang="sl-SI" altLang="sl-SI" b="1" dirty="0">
                <a:latin typeface="Arial" pitchFamily="34" charset="0"/>
              </a:rPr>
              <a:t>: Učenci, ki niso uspešni v prvem krogu, lahko kandidirajo na 10% prostih mest na vseh srednjih šolah, ki bodo omejile vpis in na vsa prosta mesta na drugih srednjih šolah.</a:t>
            </a:r>
          </a:p>
        </p:txBody>
      </p:sp>
    </p:spTree>
    <p:extLst>
      <p:ext uri="{BB962C8B-B14F-4D97-AF65-F5344CB8AC3E}">
        <p14:creationId xmlns:p14="http://schemas.microsoft.com/office/powerpoint/2010/main" val="553050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20" y="1412776"/>
            <a:ext cx="557575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08" y="3022634"/>
            <a:ext cx="5993780" cy="1283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700320" y="4825812"/>
            <a:ext cx="7672509" cy="979452"/>
            <a:chOff x="700320" y="4825812"/>
            <a:chExt cx="7672509" cy="979452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320" y="4825812"/>
              <a:ext cx="7672509" cy="979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PoljeZBesedilom 1"/>
            <p:cNvSpPr txBox="1"/>
            <p:nvPr/>
          </p:nvSpPr>
          <p:spPr>
            <a:xfrm>
              <a:off x="1187624" y="5373216"/>
              <a:ext cx="3554935" cy="338554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sl-SI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http://www.srips-rs.si</a:t>
              </a:r>
              <a:endParaRPr lang="sl-SI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67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256</TotalTime>
  <Words>551</Words>
  <Application>Microsoft Office PowerPoint</Application>
  <PresentationFormat>Diaprojekcija na zaslonu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 CE</vt:lpstr>
      <vt:lpstr>Wingdings 2</vt:lpstr>
      <vt:lpstr>Austin</vt:lpstr>
      <vt:lpstr>PowerPointova predstavitev</vt:lpstr>
      <vt:lpstr>  ROKOVNIK ZA IZVEDBO VPISA V SREDNJE ŠOLE  ZA ŠOLSKO LETO 2023/24</vt:lpstr>
      <vt:lpstr>  ROKOVNIK ZA IZVEDBO VPISA V SREDNJE ŠOLE  ZA ŠOLSKO LETO 2023/24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lsac</dc:creator>
  <cp:lastModifiedBy>Uporabnik</cp:lastModifiedBy>
  <cp:revision>30</cp:revision>
  <dcterms:created xsi:type="dcterms:W3CDTF">2020-01-12T13:08:00Z</dcterms:created>
  <dcterms:modified xsi:type="dcterms:W3CDTF">2022-11-17T12:35:09Z</dcterms:modified>
</cp:coreProperties>
</file>